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4756" r:id="rId2"/>
    <p:sldMasterId id="2147485237" r:id="rId3"/>
  </p:sldMasterIdLst>
  <p:notesMasterIdLst>
    <p:notesMasterId r:id="rId30"/>
  </p:notesMasterIdLst>
  <p:sldIdLst>
    <p:sldId id="294" r:id="rId4"/>
    <p:sldId id="259" r:id="rId5"/>
    <p:sldId id="369" r:id="rId6"/>
    <p:sldId id="387" r:id="rId7"/>
    <p:sldId id="409" r:id="rId8"/>
    <p:sldId id="410" r:id="rId9"/>
    <p:sldId id="411" r:id="rId10"/>
    <p:sldId id="412" r:id="rId11"/>
    <p:sldId id="414" r:id="rId12"/>
    <p:sldId id="413" r:id="rId13"/>
    <p:sldId id="415" r:id="rId14"/>
    <p:sldId id="416" r:id="rId15"/>
    <p:sldId id="418" r:id="rId16"/>
    <p:sldId id="426" r:id="rId17"/>
    <p:sldId id="419" r:id="rId18"/>
    <p:sldId id="427" r:id="rId19"/>
    <p:sldId id="417" r:id="rId20"/>
    <p:sldId id="420" r:id="rId21"/>
    <p:sldId id="421" r:id="rId22"/>
    <p:sldId id="422" r:id="rId23"/>
    <p:sldId id="423" r:id="rId24"/>
    <p:sldId id="424" r:id="rId25"/>
    <p:sldId id="425" r:id="rId26"/>
    <p:sldId id="371" r:id="rId27"/>
    <p:sldId id="290" r:id="rId28"/>
    <p:sldId id="298" r:id="rId29"/>
  </p:sldIdLst>
  <p:sldSz cx="9144000" cy="5143500" type="screen16x9"/>
  <p:notesSz cx="6858000" cy="9144000"/>
  <p:custDataLst>
    <p:tags r:id="rId3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526A9"/>
    <a:srgbClr val="0B03B1"/>
    <a:srgbClr val="FF6E00"/>
    <a:srgbClr val="C35D09"/>
    <a:srgbClr val="6600CC"/>
    <a:srgbClr val="131359"/>
    <a:srgbClr val="7979A1"/>
    <a:srgbClr val="A44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5018" autoAdjust="0"/>
  </p:normalViewPr>
  <p:slideViewPr>
    <p:cSldViewPr>
      <p:cViewPr varScale="1">
        <p:scale>
          <a:sx n="116" d="100"/>
          <a:sy n="116" d="100"/>
        </p:scale>
        <p:origin x="-65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6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D3AC66D-D80D-4937-B323-CD3F2C247C26}" type="datetimeFigureOut">
              <a:rPr lang="en-US"/>
              <a:pPr>
                <a:defRPr/>
              </a:pPr>
              <a:t>9/5/2021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9744D4D-E207-4981-89A0-2C90D3F0D1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7099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C2CAA-FF5E-49D1-8DE2-20EEB75B0C64}" type="datetimeFigureOut">
              <a:rPr lang="en-US"/>
              <a:pPr>
                <a:defRPr/>
              </a:pPr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82980-57DD-439D-868B-64A67F6D41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75626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AE67E-7889-40BF-B8F8-DFBACE1828FC}" type="datetimeFigureOut">
              <a:rPr lang="en-US"/>
              <a:pPr>
                <a:defRPr/>
              </a:pPr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16468-66CA-4812-8183-7F0A339BB5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01298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694FE-1411-4FB8-93B9-E6EFAF4A982C}" type="datetimeFigureOut">
              <a:rPr lang="en-US"/>
              <a:pPr>
                <a:defRPr/>
              </a:pPr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E5CB0-5BE6-4591-8579-2236FB5761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74024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E8EEB-03D4-4599-A621-2D95BC8F1F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21058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AABA4-921A-447E-B64E-B9BC158404AB}" type="datetimeFigureOut">
              <a:rPr lang="en-US"/>
              <a:pPr>
                <a:defRPr/>
              </a:pPr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A6D88-B030-4EDB-9713-BDABF789BD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85676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6997B-9518-4803-A9E9-6398FD3D7B58}" type="datetimeFigureOut">
              <a:rPr lang="en-US"/>
              <a:pPr>
                <a:defRPr/>
              </a:pPr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ADDC7-A4CB-4FD3-9ECB-85F3638A7B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7627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A4967-30E6-4951-AE27-5D337E477807}" type="datetimeFigureOut">
              <a:rPr lang="en-US"/>
              <a:pPr>
                <a:defRPr/>
              </a:pPr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45630-B932-440B-AD7A-1DFE30BA61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18260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05D1F-5111-4AE0-BDE0-430F5A08D9F9}" type="datetimeFigureOut">
              <a:rPr lang="en-US"/>
              <a:pPr>
                <a:defRPr/>
              </a:pPr>
              <a:t>9/5/2021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AD5AF-F488-4820-A431-ECA6000DC3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39576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6B324-C4FF-40A7-95EE-0007F10D3526}" type="datetimeFigureOut">
              <a:rPr lang="en-US"/>
              <a:pPr>
                <a:defRPr/>
              </a:pPr>
              <a:t>9/5/2021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952EB-F53A-4EFB-A155-C6B8BD6E94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56227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7B65C-821C-44C3-940A-70D8B76DF24F}" type="datetimeFigureOut">
              <a:rPr lang="en-US"/>
              <a:pPr>
                <a:defRPr/>
              </a:pPr>
              <a:t>9/5/2021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565FE-D096-4FCB-9AD4-50A7B830B2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56197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8968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7042E-134B-49EF-9C1C-43FB21E46AE0}" type="datetimeFigureOut">
              <a:rPr lang="en-US"/>
              <a:pPr>
                <a:defRPr/>
              </a:pPr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3D7B7-8C18-43DF-89DF-3536B48A0D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83854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6801E-40BE-4DBC-8F85-BC0ECCAA4DF1}" type="datetimeFigureOut">
              <a:rPr lang="en-US"/>
              <a:pPr>
                <a:defRPr/>
              </a:pPr>
              <a:t>9/5/2021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394C4-76A0-44DF-BFEB-61670C7982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29568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C7517-ED42-45B6-9615-4F4B23416759}" type="datetimeFigureOut">
              <a:rPr lang="en-US"/>
              <a:pPr>
                <a:defRPr/>
              </a:pPr>
              <a:t>9/5/2021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74795-494B-478C-A779-7DF5C3F1A5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58767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B6886-5885-4285-9E02-7BDA15C362F7}" type="datetimeFigureOut">
              <a:rPr lang="en-US"/>
              <a:pPr>
                <a:defRPr/>
              </a:pPr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24AF1-49D5-451A-B336-8780656862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519673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73911-7A4E-40A2-AE5C-DC2598626E5B}" type="datetimeFigureOut">
              <a:rPr lang="en-US"/>
              <a:pPr>
                <a:defRPr/>
              </a:pPr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4282C-F032-4322-B301-7432CA9D4B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021379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D3B67-5D62-4937-B52C-25FEBB2ABA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970790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AC2CAA-FF5E-49D1-8DE2-20EEB75B0C64}" type="datetimeFigureOut">
              <a:rPr lang="en-US" smtClean="0"/>
              <a:pPr>
                <a:defRPr/>
              </a:pPr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2980-57DD-439D-868B-64A67F6D41C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97042E-134B-49EF-9C1C-43FB21E46AE0}" type="datetimeFigureOut">
              <a:rPr lang="en-US" smtClean="0"/>
              <a:pPr>
                <a:defRPr/>
              </a:pPr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D7B7-8C18-43DF-89DF-3536B48A0DC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69F0F2-60DD-45EC-B683-E87B81478B38}" type="datetimeFigureOut">
              <a:rPr lang="en-US" smtClean="0"/>
              <a:pPr>
                <a:defRPr/>
              </a:pPr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0B80-8052-4FEF-AFD1-C1F87191680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B30303-FC11-4260-A139-4AF331B804CB}" type="datetimeFigureOut">
              <a:rPr lang="en-US" smtClean="0"/>
              <a:pPr>
                <a:defRPr/>
              </a:pPr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C231-41A3-46AB-8EC9-58D35AC3824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5E7FFC-19E6-48D9-9538-98F702083090}" type="datetimeFigureOut">
              <a:rPr lang="en-US" smtClean="0"/>
              <a:pPr>
                <a:defRPr/>
              </a:pPr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50AF5-FA64-46CC-B80D-03218BCEAC3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9F0F2-60DD-45EC-B683-E87B81478B38}" type="datetimeFigureOut">
              <a:rPr lang="en-US"/>
              <a:pPr>
                <a:defRPr/>
              </a:pPr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E0B80-8052-4FEF-AFD1-C1F8719168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265875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B262E3-CB63-4111-B99C-BB5BC243B916}" type="datetimeFigureOut">
              <a:rPr lang="en-US" smtClean="0"/>
              <a:pPr>
                <a:defRPr/>
              </a:pPr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5E93-C7DC-47A5-B8C2-A0184B14189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CAA22C-0E85-42B8-97DF-92C13FD20EB5}" type="datetimeFigureOut">
              <a:rPr lang="en-US" smtClean="0"/>
              <a:pPr>
                <a:defRPr/>
              </a:pPr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D5C9-10A8-416B-B985-0D0FBF6FEDA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836711-5F6C-4B49-855A-67B5C30082DF}" type="datetimeFigureOut">
              <a:rPr lang="en-US" smtClean="0"/>
              <a:pPr>
                <a:defRPr/>
              </a:pPr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91CB-14EE-4BEE-B0DE-BBCE45BC946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3AE67E-7889-40BF-B8F8-DFBACE1828FC}" type="datetimeFigureOut">
              <a:rPr lang="en-US" smtClean="0"/>
              <a:pPr>
                <a:defRPr/>
              </a:pPr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6468-66CA-4812-8183-7F0A339BB51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694FE-1411-4FB8-93B9-E6EFAF4A982C}" type="datetimeFigureOut">
              <a:rPr lang="en-US" smtClean="0"/>
              <a:pPr>
                <a:defRPr/>
              </a:pPr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5CB0-5BE6-4591-8579-2236FB57616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E8EEB-03D4-4599-A621-2D95BC8F1F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21058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30303-FC11-4260-A139-4AF331B804CB}" type="datetimeFigureOut">
              <a:rPr lang="en-US"/>
              <a:pPr>
                <a:defRPr/>
              </a:pPr>
              <a:t>9/5/2021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0C231-41A3-46AB-8EC9-58D35AC382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06049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E7FFC-19E6-48D9-9538-98F702083090}" type="datetimeFigureOut">
              <a:rPr lang="en-US"/>
              <a:pPr>
                <a:defRPr/>
              </a:pPr>
              <a:t>9/5/2021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50AF5-FA64-46CC-B80D-03218BCEAC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92714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262E3-CB63-4111-B99C-BB5BC243B916}" type="datetimeFigureOut">
              <a:rPr lang="en-US"/>
              <a:pPr>
                <a:defRPr/>
              </a:pPr>
              <a:t>9/5/2021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15E93-C7DC-47A5-B8C2-A0184B1418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9641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5751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AA22C-0E85-42B8-97DF-92C13FD20EB5}" type="datetimeFigureOut">
              <a:rPr lang="en-US"/>
              <a:pPr>
                <a:defRPr/>
              </a:pPr>
              <a:t>9/5/2021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A6D5C9-10A8-416B-B985-0D0FBF6FED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1466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36711-5F6C-4B49-855A-67B5C30082DF}" type="datetimeFigureOut">
              <a:rPr lang="en-US"/>
              <a:pPr>
                <a:defRPr/>
              </a:pPr>
              <a:t>9/5/2021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591CB-14EE-4BEE-B0DE-BBCE45BC94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22398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1904E1-B190-4EFD-89FF-410295761DBC}" type="datetimeFigureOut">
              <a:rPr lang="en-US"/>
              <a:pPr>
                <a:defRPr/>
              </a:pPr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1DA4F20-9DC4-46C5-B4CF-3058ED8BC4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13" r:id="rId1"/>
    <p:sldLayoutId id="2147485214" r:id="rId2"/>
    <p:sldLayoutId id="2147485215" r:id="rId3"/>
    <p:sldLayoutId id="2147485216" r:id="rId4"/>
    <p:sldLayoutId id="2147485217" r:id="rId5"/>
    <p:sldLayoutId id="2147485218" r:id="rId6"/>
    <p:sldLayoutId id="2147485233" r:id="rId7"/>
    <p:sldLayoutId id="2147485219" r:id="rId8"/>
    <p:sldLayoutId id="2147485220" r:id="rId9"/>
    <p:sldLayoutId id="2147485221" r:id="rId10"/>
    <p:sldLayoutId id="2147485222" r:id="rId11"/>
    <p:sldLayoutId id="214748523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60C87A-7527-472F-A69B-E7A2EC9ED39C}" type="datetimeFigureOut">
              <a:rPr lang="en-US"/>
              <a:pPr>
                <a:defRPr/>
              </a:pPr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0DBE640-9257-4EFE-99FE-85E71D35542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3" r:id="rId1"/>
    <p:sldLayoutId id="2147485224" r:id="rId2"/>
    <p:sldLayoutId id="2147485225" r:id="rId3"/>
    <p:sldLayoutId id="2147485226" r:id="rId4"/>
    <p:sldLayoutId id="2147485227" r:id="rId5"/>
    <p:sldLayoutId id="2147485228" r:id="rId6"/>
    <p:sldLayoutId id="2147485235" r:id="rId7"/>
    <p:sldLayoutId id="2147485229" r:id="rId8"/>
    <p:sldLayoutId id="2147485230" r:id="rId9"/>
    <p:sldLayoutId id="2147485231" r:id="rId10"/>
    <p:sldLayoutId id="2147485232" r:id="rId11"/>
    <p:sldLayoutId id="21474852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771904E1-B190-4EFD-89FF-410295761DBC}" type="datetimeFigureOut">
              <a:rPr lang="en-US" smtClean="0"/>
              <a:pPr>
                <a:defRPr/>
              </a:pPr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1DA4F20-9DC4-46C5-B4CF-3058ED8BC4A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38" r:id="rId1"/>
    <p:sldLayoutId id="2147485239" r:id="rId2"/>
    <p:sldLayoutId id="2147485240" r:id="rId3"/>
    <p:sldLayoutId id="2147485241" r:id="rId4"/>
    <p:sldLayoutId id="2147485242" r:id="rId5"/>
    <p:sldLayoutId id="2147485243" r:id="rId6"/>
    <p:sldLayoutId id="2147485244" r:id="rId7"/>
    <p:sldLayoutId id="2147485245" r:id="rId8"/>
    <p:sldLayoutId id="2147485246" r:id="rId9"/>
    <p:sldLayoutId id="2147485247" r:id="rId10"/>
    <p:sldLayoutId id="2147485248" r:id="rId11"/>
    <p:sldLayoutId id="2147485249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gif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giao%20an%20cua%20Mai\day%20truc%20tuyen\21-22\thao%20tac%20voi%20thu%20muc%201.mp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microsoft.com/office/2007/relationships/media" Target="../media/media1.mp3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media" Target="../media/media1.mp3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6"/>
          <p:cNvGrpSpPr>
            <a:grpSpLocks/>
          </p:cNvGrpSpPr>
          <p:nvPr/>
        </p:nvGrpSpPr>
        <p:grpSpPr bwMode="auto">
          <a:xfrm>
            <a:off x="-79375" y="-57150"/>
            <a:ext cx="9302750" cy="5200650"/>
            <a:chOff x="134" y="48"/>
            <a:chExt cx="5422" cy="4115"/>
          </a:xfrm>
        </p:grpSpPr>
        <p:sp>
          <p:nvSpPr>
            <p:cNvPr id="2" name="Rectangle 7"/>
            <p:cNvSpPr>
              <a:spLocks noChangeArrowheads="1"/>
            </p:cNvSpPr>
            <p:nvPr/>
          </p:nvSpPr>
          <p:spPr bwMode="auto">
            <a:xfrm>
              <a:off x="249" y="164"/>
              <a:ext cx="5171" cy="3899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4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35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8211" name="Picture 8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88" y="-6"/>
              <a:ext cx="325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2" name="Picture 9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4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3" name="Picture 10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4" name="Picture 11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688" y="3387725"/>
            <a:ext cx="11239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34477">
            <a:off x="7648575" y="3508375"/>
            <a:ext cx="12001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416239" y="711899"/>
            <a:ext cx="8116888" cy="1216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07767" tIns="53883" rIns="107767" bIns="5388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CHÀO MỪNG CÁC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EM HỌC SINH THAM DỰ TIẾT TIN HỌC LỚP 5 </a:t>
            </a:r>
            <a:endParaRPr lang="en-US" sz="3200" b="1" dirty="0">
              <a:solidFill>
                <a:srgbClr val="0B03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anose="020B0604020202020204" pitchFamily="34" charset="0"/>
            </a:endParaRPr>
          </a:p>
        </p:txBody>
      </p:sp>
      <p:pic>
        <p:nvPicPr>
          <p:cNvPr id="8199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784600"/>
            <a:ext cx="3106737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21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24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3850" y="-171450"/>
            <a:ext cx="1028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6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370682" y="3818731"/>
            <a:ext cx="958850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6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64413" y="4160838"/>
            <a:ext cx="17033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AutoShape 23" descr="Sách Điện Tử Hướng dẫn học Tin học Lớp 4 - Hướng dẫn tự học online tại nhà  - Kho kiến thức học tập Digital Marketi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grpSp>
        <p:nvGrpSpPr>
          <p:cNvPr id="8206" name="Group 4"/>
          <p:cNvGrpSpPr>
            <a:grpSpLocks/>
          </p:cNvGrpSpPr>
          <p:nvPr/>
        </p:nvGrpSpPr>
        <p:grpSpPr bwMode="auto">
          <a:xfrm>
            <a:off x="6993047" y="1779565"/>
            <a:ext cx="1409700" cy="1452562"/>
            <a:chOff x="6899451" y="525236"/>
            <a:chExt cx="1409997" cy="1452349"/>
          </a:xfrm>
        </p:grpSpPr>
        <p:pic>
          <p:nvPicPr>
            <p:cNvPr id="8207" name="Picture 28" descr="PHẦN MỀM SÁCH HƯỚNG DẪN HỌC TIN HỌC LỚP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4686" y="525236"/>
              <a:ext cx="754762" cy="1067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8" name="Picture 28" descr="PHẦN MỀM SÁCH HƯỚNG DẪN HỌC TIN HỌC LỚP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0308" y="711645"/>
              <a:ext cx="754762" cy="1067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9" name="Picture 28" descr="PHẦN MỀM SÁCH HƯỚNG DẪN HỌC TIN HỌC LỚP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9451" y="910076"/>
              <a:ext cx="754762" cy="1067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296863" y="2497458"/>
            <a:ext cx="9315449" cy="125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3689" tIns="71844" rIns="143689" bIns="7184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</a:rPr>
              <a:t>Giáo viên thực hiện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Nhóm giáo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viên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Tin </a:t>
            </a:r>
            <a:r>
              <a:rPr lang="en-US" altLang="en-US" sz="3600" b="1" dirty="0" err="1" smtClean="0">
                <a:latin typeface="Times New Roman" panose="02020603050405020304" pitchFamily="18" charset="0"/>
              </a:rPr>
              <a:t>học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</a:rPr>
              <a:t>huyện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</a:rPr>
              <a:t>Gia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</a:rPr>
              <a:t>Lâm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pic>
        <p:nvPicPr>
          <p:cNvPr id="3" name="NHẠC NỀN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9222384" y="459883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61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8302">
                <p:cTn id="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05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0" y="57150"/>
            <a:ext cx="91440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vi-VN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846138"/>
            <a:ext cx="17335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362200" y="1138238"/>
            <a:ext cx="4352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Chương trình tập vẽ (</a:t>
            </a: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Paint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625" y="1962150"/>
            <a:ext cx="17113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49513" y="2190750"/>
            <a:ext cx="5551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Chương trình soạn thảo văn bản (</a:t>
            </a: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03550"/>
            <a:ext cx="173355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335213" y="3405188"/>
            <a:ext cx="6656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Chương trình thiết kế bài trình chiếu (</a:t>
            </a: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0" y="57150"/>
            <a:ext cx="91440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vi-VN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8600" y="133350"/>
            <a:ext cx="53673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Khám phá Computer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571500"/>
            <a:ext cx="86868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a. Khởi động chương trình quản lí tệp và thư mục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8" t="4707" r="4024" b="3484"/>
          <a:stretch>
            <a:fillRect/>
          </a:stretch>
        </p:blipFill>
        <p:spPr bwMode="auto">
          <a:xfrm>
            <a:off x="4824413" y="1047750"/>
            <a:ext cx="393858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8600" y="1096963"/>
            <a:ext cx="434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Sau khi khởi động, chương trình quản lý tệp và thư mục hiển thị trong  ………………….....</a:t>
            </a:r>
          </a:p>
        </p:txBody>
      </p:sp>
      <p:sp>
        <p:nvSpPr>
          <p:cNvPr id="7" name="Text Box 343"/>
          <p:cNvSpPr txBox="1">
            <a:spLocks noChangeArrowheads="1"/>
          </p:cNvSpPr>
          <p:nvPr/>
        </p:nvSpPr>
        <p:spPr bwMode="auto">
          <a:xfrm>
            <a:off x="1100138" y="1800225"/>
            <a:ext cx="2770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 sổ Computer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63525" y="2352675"/>
            <a:ext cx="41560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Ở góc trên bên trái cửa sổ có………………,  góc trên bên phải cửa sổ có các ……………............... cửa sổ.</a:t>
            </a:r>
          </a:p>
        </p:txBody>
      </p:sp>
      <p:sp>
        <p:nvSpPr>
          <p:cNvPr id="9" name="Text Box 343"/>
          <p:cNvSpPr txBox="1">
            <a:spLocks noChangeArrowheads="1"/>
          </p:cNvSpPr>
          <p:nvPr/>
        </p:nvSpPr>
        <p:spPr bwMode="auto">
          <a:xfrm>
            <a:off x="742950" y="2706688"/>
            <a:ext cx="2325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 cửa sổ</a:t>
            </a:r>
          </a:p>
        </p:txBody>
      </p:sp>
      <p:sp>
        <p:nvSpPr>
          <p:cNvPr id="10" name="Text Box 343"/>
          <p:cNvSpPr txBox="1">
            <a:spLocks noChangeArrowheads="1"/>
          </p:cNvSpPr>
          <p:nvPr/>
        </p:nvSpPr>
        <p:spPr bwMode="auto">
          <a:xfrm>
            <a:off x="293688" y="3421063"/>
            <a:ext cx="3163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nút lệnh điều khiển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28600" y="3903663"/>
            <a:ext cx="853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Cửa sổ computer có ….. Ngăn, là ngăn …… và ……………...trong mỗi ngăn có các biểu tượng.</a:t>
            </a:r>
          </a:p>
        </p:txBody>
      </p:sp>
      <p:sp>
        <p:nvSpPr>
          <p:cNvPr id="12" name="Text Box 343"/>
          <p:cNvSpPr txBox="1">
            <a:spLocks noChangeArrowheads="1"/>
          </p:cNvSpPr>
          <p:nvPr/>
        </p:nvSpPr>
        <p:spPr bwMode="auto">
          <a:xfrm>
            <a:off x="2941638" y="3878263"/>
            <a:ext cx="342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Text Box 343"/>
          <p:cNvSpPr txBox="1">
            <a:spLocks noChangeArrowheads="1"/>
          </p:cNvSpPr>
          <p:nvPr/>
        </p:nvSpPr>
        <p:spPr bwMode="auto">
          <a:xfrm>
            <a:off x="5113338" y="3895725"/>
            <a:ext cx="96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</a:p>
        </p:txBody>
      </p:sp>
      <p:sp>
        <p:nvSpPr>
          <p:cNvPr id="14" name="Text Box 343"/>
          <p:cNvSpPr txBox="1">
            <a:spLocks noChangeArrowheads="1"/>
          </p:cNvSpPr>
          <p:nvPr/>
        </p:nvSpPr>
        <p:spPr bwMode="auto">
          <a:xfrm>
            <a:off x="6323013" y="3887788"/>
            <a:ext cx="1584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ngăn phải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0" y="57150"/>
            <a:ext cx="91440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vi-VN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8926513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ultiply 3"/>
          <p:cNvSpPr/>
          <p:nvPr/>
        </p:nvSpPr>
        <p:spPr>
          <a:xfrm>
            <a:off x="8131175" y="2190750"/>
            <a:ext cx="344488" cy="285750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093075" y="2890838"/>
            <a:ext cx="371475" cy="28575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112125" y="4195763"/>
            <a:ext cx="314325" cy="28575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3" name="Rectangle 2"/>
          <p:cNvSpPr>
            <a:spLocks noChangeArrowheads="1"/>
          </p:cNvSpPr>
          <p:nvPr/>
        </p:nvSpPr>
        <p:spPr bwMode="auto">
          <a:xfrm>
            <a:off x="244475" y="287338"/>
            <a:ext cx="87582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latin typeface="Arial" charset="0"/>
              </a:rPr>
              <a:t> </a:t>
            </a:r>
            <a:r>
              <a:rPr lang="nl-NL" altLang="en-US" sz="2400" b="1">
                <a:latin typeface="Times New Roman" pitchFamily="18" charset="0"/>
                <a:cs typeface="Times New Roman" pitchFamily="18" charset="0"/>
              </a:rPr>
              <a:t>b. Nháy dấu (</a:t>
            </a:r>
            <a:r>
              <a:rPr lang="nl-NL" altLang="en-US" sz="2400" b="1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</a:t>
            </a:r>
            <a:r>
              <a:rPr lang="nl-NL" altLang="en-US" sz="2400" b="1">
                <a:latin typeface="Times New Roman" pitchFamily="18" charset="0"/>
                <a:cs typeface="Times New Roman" pitchFamily="18" charset="0"/>
              </a:rPr>
              <a:t>) trước tên ổ đĩa (D:) trong ngăn trái và quan sát sự thay đổi. Đánh dấu X vào </a:t>
            </a:r>
            <a:r>
              <a:rPr lang="nl-NL" altLang="en-US" sz="2400" b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</a:t>
            </a:r>
            <a:r>
              <a:rPr lang="nl-NL" altLang="en-US" sz="2400" b="1">
                <a:latin typeface="Times New Roman" pitchFamily="18" charset="0"/>
                <a:cs typeface="Times New Roman" pitchFamily="18" charset="0"/>
              </a:rPr>
              <a:t> đặt cuối câu đúng.</a:t>
            </a:r>
            <a:endParaRPr lang="en-US" altLang="en-US" sz="2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6"/>
          <p:cNvSpPr txBox="1">
            <a:spLocks noChangeArrowheads="1"/>
          </p:cNvSpPr>
          <p:nvPr/>
        </p:nvSpPr>
        <p:spPr bwMode="auto">
          <a:xfrm>
            <a:off x="100013" y="209550"/>
            <a:ext cx="9043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 SÁT VÀ NÊU NHỮNG THAO TÁC TRONG VIDEO</a:t>
            </a:r>
          </a:p>
        </p:txBody>
      </p:sp>
      <p:sp>
        <p:nvSpPr>
          <p:cNvPr id="6" name="Rectangle 5"/>
          <p:cNvSpPr/>
          <p:nvPr/>
        </p:nvSpPr>
        <p:spPr>
          <a:xfrm>
            <a:off x="1600200" y="671513"/>
            <a:ext cx="5715000" cy="4300537"/>
          </a:xfrm>
          <a:prstGeom prst="rect">
            <a:avLst/>
          </a:prstGeom>
          <a:noFill/>
          <a:ln w="57150">
            <a:solidFill>
              <a:srgbClr val="2526A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4" name="AutoShape 2"/>
          <p:cNvSpPr>
            <a:spLocks noChangeArrowheads="1"/>
          </p:cNvSpPr>
          <p:nvPr/>
        </p:nvSpPr>
        <p:spPr bwMode="auto">
          <a:xfrm>
            <a:off x="0" y="57150"/>
            <a:ext cx="91440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vi-VN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" name="thao tac voi thu muc 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00200" y="683285"/>
            <a:ext cx="5715000" cy="428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3200" dirty="0" smtClean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Mở This PC -&gt; mở ổ đĩa E ở ngăn phải</a:t>
            </a:r>
          </a:p>
          <a:p>
            <a:pPr>
              <a:buFontTx/>
              <a:buChar char="-"/>
            </a:pPr>
            <a:r>
              <a:rPr lang="en-US" sz="3200" dirty="0" smtClean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Quan sát ổ E -&gt; đóng ổ E</a:t>
            </a:r>
          </a:p>
          <a:p>
            <a:pPr>
              <a:buFontTx/>
              <a:buChar char="-"/>
            </a:pPr>
            <a:r>
              <a:rPr lang="en-US" sz="3200" dirty="0" smtClean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Mở thư mục Mai -&gt; quan sát các tệp và thư mục. -&gt; Mở tệp </a:t>
            </a:r>
            <a:r>
              <a:rPr lang="en-US" sz="3200" dirty="0" err="1" smtClean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Chuan</a:t>
            </a:r>
            <a:r>
              <a:rPr lang="en-US" sz="3200" dirty="0" smtClean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bi 1 lop 5 -&gt; xem -&gt; đóng tệp. -&gt; đóng thư mục Mai</a:t>
            </a:r>
          </a:p>
          <a:p>
            <a:pPr>
              <a:buFontTx/>
              <a:buChar char="-"/>
            </a:pPr>
            <a:r>
              <a:rPr lang="en-US" sz="3200" dirty="0" smtClean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Tạo mới thư mục 5A -&gt; đổi tên thành thư mục 5B -&gt; sao chép thêm thư mục 5B copy -&gt; đổi tên thành thư mục 5C -&gt; xóa thư mục 5C</a:t>
            </a:r>
          </a:p>
          <a:p>
            <a:pPr>
              <a:buFontTx/>
              <a:buChar char="-"/>
            </a:pPr>
            <a:endParaRPr lang="en-US" sz="3200" dirty="0" smtClean="0">
              <a:solidFill>
                <a:srgbClr val="0B03B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vi-VN" sz="3200" dirty="0">
              <a:solidFill>
                <a:srgbClr val="0B03B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089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0" y="57150"/>
            <a:ext cx="91440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vi-VN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966"/>
          <a:stretch>
            <a:fillRect/>
          </a:stretch>
        </p:blipFill>
        <p:spPr bwMode="auto">
          <a:xfrm>
            <a:off x="358775" y="666750"/>
            <a:ext cx="8710613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7025" y="719138"/>
            <a:ext cx="863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latin typeface="Arial" charset="0"/>
              </a:rPr>
              <a:t>1.</a:t>
            </a:r>
          </a:p>
        </p:txBody>
      </p:sp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100013" y="142875"/>
            <a:ext cx="9043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HOẠT ĐỘNG THỰC HÀNH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502920" indent="-457200">
              <a:buFont typeface="+mj-lt"/>
              <a:buAutoNum type="alphaLcPeriod"/>
            </a:pPr>
            <a:r>
              <a:rPr lang="en-US" dirty="0" smtClean="0">
                <a:solidFill>
                  <a:srgbClr val="2526A9"/>
                </a:solidFill>
              </a:rPr>
              <a:t>Nháy chuột vào ổ D bên ngăn trái. Bên ngăn phải nháy nút phải chuột-&gt;New -&gt; </a:t>
            </a:r>
            <a:r>
              <a:rPr lang="en-US" dirty="0" err="1" smtClean="0">
                <a:solidFill>
                  <a:srgbClr val="2526A9"/>
                </a:solidFill>
              </a:rPr>
              <a:t>Foder</a:t>
            </a:r>
            <a:r>
              <a:rPr lang="en-US" dirty="0" smtClean="0">
                <a:solidFill>
                  <a:srgbClr val="2526A9"/>
                </a:solidFill>
              </a:rPr>
              <a:t> -&gt; LOP5A -&gt; Enter</a:t>
            </a:r>
          </a:p>
          <a:p>
            <a:pPr marL="502920" indent="-457200">
              <a:buFont typeface="+mj-lt"/>
              <a:buAutoNum type="alphaLcPeriod"/>
            </a:pPr>
            <a:r>
              <a:rPr lang="en-US" dirty="0" smtClean="0">
                <a:solidFill>
                  <a:srgbClr val="2526A9"/>
                </a:solidFill>
              </a:rPr>
              <a:t>Nháy đúp chuột vào thư mục LOP5A -&gt; Chuột phải màn hình -&gt; New -&gt; </a:t>
            </a:r>
            <a:r>
              <a:rPr lang="en-US" dirty="0" err="1" smtClean="0">
                <a:solidFill>
                  <a:srgbClr val="2526A9"/>
                </a:solidFill>
              </a:rPr>
              <a:t>Foder</a:t>
            </a:r>
            <a:r>
              <a:rPr lang="en-US" dirty="0" smtClean="0">
                <a:solidFill>
                  <a:srgbClr val="2526A9"/>
                </a:solidFill>
              </a:rPr>
              <a:t> -&gt; TO1 </a:t>
            </a:r>
            <a:r>
              <a:rPr lang="en-US" dirty="0">
                <a:solidFill>
                  <a:srgbClr val="2526A9"/>
                </a:solidFill>
              </a:rPr>
              <a:t>-&gt; </a:t>
            </a:r>
            <a:r>
              <a:rPr lang="en-US" dirty="0" smtClean="0">
                <a:solidFill>
                  <a:srgbClr val="2526A9"/>
                </a:solidFill>
              </a:rPr>
              <a:t>Enter</a:t>
            </a:r>
          </a:p>
          <a:p>
            <a:pPr marL="45720" indent="0">
              <a:buNone/>
            </a:pPr>
            <a:r>
              <a:rPr lang="en-US" dirty="0" smtClean="0">
                <a:solidFill>
                  <a:srgbClr val="2526A9"/>
                </a:solidFill>
              </a:rPr>
              <a:t>Chuột </a:t>
            </a:r>
            <a:r>
              <a:rPr lang="en-US" dirty="0">
                <a:solidFill>
                  <a:srgbClr val="2526A9"/>
                </a:solidFill>
              </a:rPr>
              <a:t>phải màn hình -&gt; New -&gt; </a:t>
            </a:r>
            <a:r>
              <a:rPr lang="en-US" dirty="0" err="1">
                <a:solidFill>
                  <a:srgbClr val="2526A9"/>
                </a:solidFill>
              </a:rPr>
              <a:t>Foder</a:t>
            </a:r>
            <a:r>
              <a:rPr lang="en-US" dirty="0">
                <a:solidFill>
                  <a:srgbClr val="2526A9"/>
                </a:solidFill>
              </a:rPr>
              <a:t> -&gt; </a:t>
            </a:r>
            <a:r>
              <a:rPr lang="en-US" dirty="0" smtClean="0">
                <a:solidFill>
                  <a:srgbClr val="2526A9"/>
                </a:solidFill>
              </a:rPr>
              <a:t>TO2 </a:t>
            </a:r>
            <a:r>
              <a:rPr lang="en-US" dirty="0">
                <a:solidFill>
                  <a:srgbClr val="2526A9"/>
                </a:solidFill>
              </a:rPr>
              <a:t>-&gt; </a:t>
            </a:r>
            <a:r>
              <a:rPr lang="en-US" dirty="0" smtClean="0">
                <a:solidFill>
                  <a:srgbClr val="2526A9"/>
                </a:solidFill>
              </a:rPr>
              <a:t>Enter (có thể copy TO1 rồi đổi tên thành TO2)</a:t>
            </a:r>
            <a:endParaRPr lang="en-US" dirty="0">
              <a:solidFill>
                <a:srgbClr val="2526A9"/>
              </a:solidFill>
            </a:endParaRPr>
          </a:p>
          <a:p>
            <a:pPr marL="45720" indent="0">
              <a:buNone/>
            </a:pPr>
            <a:r>
              <a:rPr lang="en-US" dirty="0">
                <a:solidFill>
                  <a:srgbClr val="2526A9"/>
                </a:solidFill>
              </a:rPr>
              <a:t>Chuột phải màn hình -&gt; New -&gt; </a:t>
            </a:r>
            <a:r>
              <a:rPr lang="en-US" dirty="0" err="1">
                <a:solidFill>
                  <a:srgbClr val="2526A9"/>
                </a:solidFill>
              </a:rPr>
              <a:t>Foder</a:t>
            </a:r>
            <a:r>
              <a:rPr lang="en-US" dirty="0">
                <a:solidFill>
                  <a:srgbClr val="2526A9"/>
                </a:solidFill>
              </a:rPr>
              <a:t> -&gt; </a:t>
            </a:r>
            <a:r>
              <a:rPr lang="en-US" dirty="0" smtClean="0">
                <a:solidFill>
                  <a:srgbClr val="2526A9"/>
                </a:solidFill>
              </a:rPr>
              <a:t>TO3 </a:t>
            </a:r>
            <a:r>
              <a:rPr lang="en-US" dirty="0">
                <a:solidFill>
                  <a:srgbClr val="2526A9"/>
                </a:solidFill>
              </a:rPr>
              <a:t>-&gt; </a:t>
            </a:r>
            <a:r>
              <a:rPr lang="en-US" dirty="0" smtClean="0">
                <a:solidFill>
                  <a:srgbClr val="2526A9"/>
                </a:solidFill>
              </a:rPr>
              <a:t>Enter</a:t>
            </a:r>
          </a:p>
          <a:p>
            <a:pPr marL="45720" indent="0">
              <a:buNone/>
            </a:pPr>
            <a:r>
              <a:rPr lang="en-US" dirty="0">
                <a:solidFill>
                  <a:srgbClr val="2526A9"/>
                </a:solidFill>
              </a:rPr>
              <a:t>Chuột phải màn hình -&gt; New -&gt; </a:t>
            </a:r>
            <a:r>
              <a:rPr lang="en-US" dirty="0" err="1">
                <a:solidFill>
                  <a:srgbClr val="2526A9"/>
                </a:solidFill>
              </a:rPr>
              <a:t>Foder</a:t>
            </a:r>
            <a:r>
              <a:rPr lang="en-US" dirty="0">
                <a:solidFill>
                  <a:srgbClr val="2526A9"/>
                </a:solidFill>
              </a:rPr>
              <a:t> -&gt; </a:t>
            </a:r>
            <a:r>
              <a:rPr lang="en-US" dirty="0" smtClean="0">
                <a:solidFill>
                  <a:srgbClr val="2526A9"/>
                </a:solidFill>
              </a:rPr>
              <a:t>TO4 </a:t>
            </a:r>
            <a:r>
              <a:rPr lang="en-US" dirty="0">
                <a:solidFill>
                  <a:srgbClr val="2526A9"/>
                </a:solidFill>
              </a:rPr>
              <a:t>-&gt; </a:t>
            </a:r>
            <a:r>
              <a:rPr lang="en-US" dirty="0" smtClean="0">
                <a:solidFill>
                  <a:srgbClr val="2526A9"/>
                </a:solidFill>
              </a:rPr>
              <a:t>Enter</a:t>
            </a:r>
          </a:p>
          <a:p>
            <a:pPr marL="45720" indent="0">
              <a:buNone/>
            </a:pPr>
            <a:r>
              <a:rPr lang="en-US" dirty="0" smtClean="0">
                <a:solidFill>
                  <a:srgbClr val="2526A9"/>
                </a:solidFill>
              </a:rPr>
              <a:t>* </a:t>
            </a:r>
            <a:r>
              <a:rPr lang="en-US" b="1" dirty="0" err="1" smtClean="0">
                <a:solidFill>
                  <a:srgbClr val="2526A9"/>
                </a:solidFill>
              </a:rPr>
              <a:t>c,d</a:t>
            </a:r>
            <a:r>
              <a:rPr lang="en-US" b="1" dirty="0" smtClean="0">
                <a:solidFill>
                  <a:srgbClr val="2526A9"/>
                </a:solidFill>
              </a:rPr>
              <a:t> làm tương tự phần b</a:t>
            </a:r>
          </a:p>
          <a:p>
            <a:pPr marL="502920" indent="-457200">
              <a:buFont typeface="+mj-lt"/>
              <a:buAutoNum type="alphaLcPeriod"/>
            </a:pPr>
            <a:endParaRPr lang="en-US" dirty="0">
              <a:solidFill>
                <a:srgbClr val="2526A9"/>
              </a:solidFill>
            </a:endParaRPr>
          </a:p>
          <a:p>
            <a:pPr marL="502920" indent="-457200">
              <a:buFont typeface="+mj-lt"/>
              <a:buAutoNum type="alphaLcPeriod"/>
            </a:pPr>
            <a:endParaRPr lang="en-US" dirty="0">
              <a:solidFill>
                <a:srgbClr val="2526A9"/>
              </a:solidFill>
            </a:endParaRPr>
          </a:p>
          <a:p>
            <a:pPr marL="502920" indent="-457200">
              <a:buFont typeface="+mj-lt"/>
              <a:buAutoNum type="alphaLcPeriod"/>
            </a:pPr>
            <a:endParaRPr lang="vi-VN" dirty="0">
              <a:solidFill>
                <a:srgbClr val="2526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310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0" y="57150"/>
            <a:ext cx="91440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vi-VN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152400" y="209550"/>
            <a:ext cx="883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2526A9"/>
                </a:solidFill>
                <a:latin typeface="Times New Roman" pitchFamily="18" charset="0"/>
                <a:cs typeface="Times New Roman" pitchFamily="18" charset="0"/>
              </a:rPr>
              <a:t>2. Điều khiển sao cho ngăn trái của cửa sổ giống hình sau: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706438"/>
            <a:ext cx="8534400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0" y="57150"/>
            <a:ext cx="91440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vi-VN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 bwMode="auto">
          <a:xfrm>
            <a:off x="381000" y="346075"/>
            <a:ext cx="61722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3. Đánh dấu x vào        đặt cuối câu đúng. </a:t>
            </a: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4175"/>
            <a:ext cx="565150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938213"/>
            <a:ext cx="8305800" cy="228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175" y="2841625"/>
            <a:ext cx="5486400" cy="164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Multiply 10"/>
          <p:cNvSpPr/>
          <p:nvPr/>
        </p:nvSpPr>
        <p:spPr>
          <a:xfrm>
            <a:off x="1066800" y="1647825"/>
            <a:ext cx="360363" cy="46672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0" y="57150"/>
            <a:ext cx="91440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vi-VN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Multiply 2"/>
          <p:cNvSpPr/>
          <p:nvPr/>
        </p:nvSpPr>
        <p:spPr>
          <a:xfrm>
            <a:off x="249238" y="2865438"/>
            <a:ext cx="360362" cy="46672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80" name="TextBox 2"/>
          <p:cNvSpPr txBox="1">
            <a:spLocks noChangeArrowheads="1"/>
          </p:cNvSpPr>
          <p:nvPr/>
        </p:nvSpPr>
        <p:spPr bwMode="auto">
          <a:xfrm>
            <a:off x="228600" y="158750"/>
            <a:ext cx="876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100" b="1">
                <a:latin typeface="Times New Roman" pitchFamily="18" charset="0"/>
                <a:cs typeface="Times New Roman" pitchFamily="18" charset="0"/>
              </a:rPr>
              <a:t>b. Trong ngăn trái, nháy chọn vào dấu      trước thư mục LOP5A, em sẽ:</a:t>
            </a:r>
          </a:p>
        </p:txBody>
      </p:sp>
      <p:sp>
        <p:nvSpPr>
          <p:cNvPr id="5" name="Rectangle 4"/>
          <p:cNvSpPr/>
          <p:nvPr/>
        </p:nvSpPr>
        <p:spPr>
          <a:xfrm>
            <a:off x="239713" y="1276350"/>
            <a:ext cx="342900" cy="3429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9238" y="1811338"/>
            <a:ext cx="342900" cy="3429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9713" y="2379663"/>
            <a:ext cx="342900" cy="3429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84" name="TextBox 2"/>
          <p:cNvSpPr txBox="1">
            <a:spLocks noChangeArrowheads="1"/>
          </p:cNvSpPr>
          <p:nvPr/>
        </p:nvSpPr>
        <p:spPr bwMode="auto">
          <a:xfrm>
            <a:off x="609600" y="1101725"/>
            <a:ext cx="8077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Mở thư mục LOP5A trong ngăn phải.</a:t>
            </a:r>
          </a:p>
          <a:p>
            <a:pPr>
              <a:lnSpc>
                <a:spcPct val="150000"/>
              </a:lnSpc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Chỉ mở thư mục LOP5A trong ngăn trái.</a:t>
            </a:r>
          </a:p>
          <a:p>
            <a:pPr>
              <a:lnSpc>
                <a:spcPct val="150000"/>
              </a:lnSpc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Chỉ chuyển dấu      thành dấu</a:t>
            </a:r>
          </a:p>
          <a:p>
            <a:pPr>
              <a:lnSpc>
                <a:spcPct val="150000"/>
              </a:lnSpc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Mở thư mục LOP5A trong ngăn trái và chuyển dấu      thành dấu</a:t>
            </a:r>
          </a:p>
        </p:txBody>
      </p:sp>
      <p:pic>
        <p:nvPicPr>
          <p:cNvPr id="245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5750"/>
            <a:ext cx="35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39713" y="2927350"/>
            <a:ext cx="342900" cy="3429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45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89188"/>
            <a:ext cx="35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1238" y="2940050"/>
            <a:ext cx="393700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914650"/>
            <a:ext cx="35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0700" y="2365375"/>
            <a:ext cx="393700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39688" y="57150"/>
            <a:ext cx="90678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vi-VN">
              <a:latin typeface="Arial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600200" y="342900"/>
            <a:ext cx="7162800" cy="2420938"/>
            <a:chOff x="2064674" y="342900"/>
            <a:chExt cx="7163640" cy="2421380"/>
          </a:xfrm>
        </p:grpSpPr>
        <p:pic>
          <p:nvPicPr>
            <p:cNvPr id="9233" name="Picture 5" descr="C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54784">
              <a:off x="2064674" y="426525"/>
              <a:ext cx="2590800" cy="2337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ounded Rectangle 27"/>
            <p:cNvSpPr/>
            <p:nvPr/>
          </p:nvSpPr>
          <p:spPr bwMode="auto">
            <a:xfrm>
              <a:off x="4571631" y="342900"/>
              <a:ext cx="4656683" cy="609711"/>
            </a:xfrm>
            <a:prstGeom prst="roundRect">
              <a:avLst/>
            </a:prstGeom>
            <a:noFill/>
            <a:ln>
              <a:solidFill>
                <a:srgbClr val="0088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n-US" sz="2000" b="1">
                  <a:solidFill>
                    <a:srgbClr val="0088C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1: KHÁM PHÁ MÁY TÍNH 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641475" y="1257300"/>
            <a:ext cx="7121525" cy="1449388"/>
            <a:chOff x="2106488" y="1257300"/>
            <a:chExt cx="7122107" cy="1448952"/>
          </a:xfrm>
        </p:grpSpPr>
        <p:pic>
          <p:nvPicPr>
            <p:cNvPr id="9231" name="Picture 6" descr="Cov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75747">
              <a:off x="2106488" y="1377500"/>
              <a:ext cx="2578095" cy="1328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ounded Rectangle 28"/>
            <p:cNvSpPr/>
            <p:nvPr/>
          </p:nvSpPr>
          <p:spPr bwMode="auto">
            <a:xfrm>
              <a:off x="4575253" y="1257300"/>
              <a:ext cx="4653342" cy="609417"/>
            </a:xfrm>
            <a:prstGeom prst="roundRect">
              <a:avLst/>
            </a:prstGeom>
            <a:noFill/>
            <a:ln>
              <a:solidFill>
                <a:srgbClr val="97D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n-US" sz="2000">
                  <a:solidFill>
                    <a:srgbClr val="97DC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2: SOẠN THẢO VĂN BẢN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668463" y="2201863"/>
            <a:ext cx="7094537" cy="609600"/>
            <a:chOff x="2133599" y="2201987"/>
            <a:chExt cx="7094795" cy="609600"/>
          </a:xfrm>
        </p:grpSpPr>
        <p:pic>
          <p:nvPicPr>
            <p:cNvPr id="9229" name="Picture 7" descr="Cov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599" y="2343150"/>
              <a:ext cx="2569835" cy="415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ounded Rectangle 29"/>
            <p:cNvSpPr/>
            <p:nvPr/>
          </p:nvSpPr>
          <p:spPr bwMode="auto">
            <a:xfrm>
              <a:off x="4580025" y="2201987"/>
              <a:ext cx="4648369" cy="609600"/>
            </a:xfrm>
            <a:prstGeom prst="roundRect">
              <a:avLst/>
            </a:prstGeom>
            <a:noFill/>
            <a:ln>
              <a:solidFill>
                <a:srgbClr val="FF6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n-US" sz="2000" dirty="0">
                  <a:solidFill>
                    <a:srgbClr val="FF6E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3: </a:t>
              </a:r>
              <a:r>
                <a:rPr lang="en-US" sz="2000" dirty="0" smtClean="0">
                  <a:solidFill>
                    <a:srgbClr val="FF6E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 KẾ BÀI TRÌNH CHIẾU</a:t>
              </a:r>
              <a:endParaRPr lang="en-US" sz="2000" dirty="0">
                <a:solidFill>
                  <a:srgbClr val="FF6E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762125" y="2351088"/>
            <a:ext cx="7000875" cy="1538287"/>
            <a:chOff x="2227837" y="2351566"/>
            <a:chExt cx="7000009" cy="1538387"/>
          </a:xfrm>
        </p:grpSpPr>
        <p:pic>
          <p:nvPicPr>
            <p:cNvPr id="9227" name="Picture 8" descr="Cove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90977">
              <a:off x="2227837" y="2351566"/>
              <a:ext cx="2438398" cy="1538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ounded Rectangle 30"/>
            <p:cNvSpPr/>
            <p:nvPr/>
          </p:nvSpPr>
          <p:spPr bwMode="auto">
            <a:xfrm>
              <a:off x="4586570" y="3181882"/>
              <a:ext cx="4641276" cy="609640"/>
            </a:xfrm>
            <a:prstGeom prst="roundRect">
              <a:avLst/>
            </a:prstGeom>
            <a:noFill/>
            <a:ln>
              <a:solidFill>
                <a:srgbClr val="C500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n-US" sz="2200">
                  <a:solidFill>
                    <a:srgbClr val="C5008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4: THẾ GIỚI LOGO CỦA EM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668463" y="2214563"/>
            <a:ext cx="7094537" cy="2578100"/>
            <a:chOff x="2133671" y="2213972"/>
            <a:chExt cx="7094235" cy="2578801"/>
          </a:xfrm>
        </p:grpSpPr>
        <p:pic>
          <p:nvPicPr>
            <p:cNvPr id="9225" name="Picture 9" descr="Cover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490077">
              <a:off x="2133671" y="2213972"/>
              <a:ext cx="2519494" cy="2578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ounded Rectangle 31"/>
            <p:cNvSpPr/>
            <p:nvPr/>
          </p:nvSpPr>
          <p:spPr bwMode="auto">
            <a:xfrm>
              <a:off x="4586254" y="4171891"/>
              <a:ext cx="4641652" cy="609766"/>
            </a:xfrm>
            <a:prstGeom prst="roundRect">
              <a:avLst/>
            </a:prstGeom>
            <a:noFill/>
            <a:ln>
              <a:solidFill>
                <a:srgbClr val="2526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n-US" sz="2000">
                  <a:solidFill>
                    <a:srgbClr val="2526A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5: EM HỌC NHAC</a:t>
              </a:r>
            </a:p>
          </p:txBody>
        </p:sp>
      </p:grpSp>
      <p:pic>
        <p:nvPicPr>
          <p:cNvPr id="27" name="Picture 4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17663"/>
            <a:ext cx="2779713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NHẠC NỀN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9222384" y="459883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0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8302">
                <p:cTn id="3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0" y="57150"/>
            <a:ext cx="91440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vi-VN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361950"/>
            <a:ext cx="8915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ultiply 3"/>
          <p:cNvSpPr/>
          <p:nvPr/>
        </p:nvSpPr>
        <p:spPr>
          <a:xfrm>
            <a:off x="762000" y="2419350"/>
            <a:ext cx="417513" cy="70326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0" y="57150"/>
            <a:ext cx="91440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vi-VN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3350"/>
            <a:ext cx="83820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195263" y="119063"/>
            <a:ext cx="676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d.</a:t>
            </a:r>
          </a:p>
        </p:txBody>
      </p:sp>
      <p:sp>
        <p:nvSpPr>
          <p:cNvPr id="26629" name="TextBox 21"/>
          <p:cNvSpPr txBox="1">
            <a:spLocks noChangeArrowheads="1"/>
          </p:cNvSpPr>
          <p:nvPr/>
        </p:nvSpPr>
        <p:spPr bwMode="auto">
          <a:xfrm>
            <a:off x="228600" y="2552700"/>
            <a:ext cx="674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e.</a:t>
            </a:r>
          </a:p>
        </p:txBody>
      </p:sp>
      <p:sp>
        <p:nvSpPr>
          <p:cNvPr id="7" name="Multiply 6"/>
          <p:cNvSpPr/>
          <p:nvPr/>
        </p:nvSpPr>
        <p:spPr>
          <a:xfrm>
            <a:off x="590550" y="1547813"/>
            <a:ext cx="365125" cy="40163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590550" y="3943350"/>
            <a:ext cx="365125" cy="40163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153"/>
          <a:stretch>
            <a:fillRect/>
          </a:stretch>
        </p:blipFill>
        <p:spPr bwMode="auto">
          <a:xfrm>
            <a:off x="-22225" y="1420813"/>
            <a:ext cx="4518025" cy="35718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AutoShape 2"/>
          <p:cNvSpPr>
            <a:spLocks noChangeArrowheads="1"/>
          </p:cNvSpPr>
          <p:nvPr/>
        </p:nvSpPr>
        <p:spPr bwMode="auto">
          <a:xfrm>
            <a:off x="0" y="57150"/>
            <a:ext cx="91440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vi-VN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52" name="TextBox 16"/>
          <p:cNvSpPr txBox="1">
            <a:spLocks noChangeArrowheads="1"/>
          </p:cNvSpPr>
          <p:nvPr/>
        </p:nvSpPr>
        <p:spPr bwMode="auto">
          <a:xfrm>
            <a:off x="100013" y="142875"/>
            <a:ext cx="9043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HOẠT ĐỘNG ỨNG DỤNG, MỞ RỘNG</a:t>
            </a:r>
            <a:endParaRPr lang="en-US" alt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66675" y="590550"/>
            <a:ext cx="9001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altLang="en-US" sz="2400">
                <a:latin typeface="Times New Roman" pitchFamily="18" charset="0"/>
                <a:cs typeface="Times New Roman" pitchFamily="18" charset="0"/>
              </a:rPr>
              <a:t> a. Điều khiển sao cho ngăn trái của cửa sổ giống như hình sau. Thực hiện các </a:t>
            </a:r>
            <a:r>
              <a:rPr lang="nl-NL" altLang="en-US" sz="2400" b="1">
                <a:latin typeface="Times New Roman" pitchFamily="18" charset="0"/>
                <a:cs typeface="Times New Roman" pitchFamily="18" charset="0"/>
              </a:rPr>
              <a:t>Bước 1, Bước 2 </a:t>
            </a:r>
            <a:r>
              <a:rPr lang="nl-NL" altLang="en-US" sz="2400">
                <a:latin typeface="Times New Roman" pitchFamily="18" charset="0"/>
                <a:cs typeface="Times New Roman" pitchFamily="18" charset="0"/>
              </a:rPr>
              <a:t>theo hướng dẫn.</a:t>
            </a:r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 bwMode="auto">
          <a:xfrm>
            <a:off x="5429250" y="1731963"/>
            <a:ext cx="3810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Các biểu tượng cỡ rất lớn</a:t>
            </a:r>
          </a:p>
        </p:txBody>
      </p:sp>
      <p:sp>
        <p:nvSpPr>
          <p:cNvPr id="7" name="Title 5"/>
          <p:cNvSpPr txBox="1">
            <a:spLocks/>
          </p:cNvSpPr>
          <p:nvPr/>
        </p:nvSpPr>
        <p:spPr bwMode="auto">
          <a:xfrm>
            <a:off x="5429250" y="2220913"/>
            <a:ext cx="3810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Các biểu tượng cỡ lớn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 bwMode="auto">
          <a:xfrm>
            <a:off x="5472113" y="2751138"/>
            <a:ext cx="405288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Các biểu tượng cỡ trung bình</a:t>
            </a:r>
          </a:p>
        </p:txBody>
      </p:sp>
      <p:sp>
        <p:nvSpPr>
          <p:cNvPr id="9" name="Title 5"/>
          <p:cNvSpPr txBox="1">
            <a:spLocks/>
          </p:cNvSpPr>
          <p:nvPr/>
        </p:nvSpPr>
        <p:spPr bwMode="auto">
          <a:xfrm>
            <a:off x="5443538" y="3306763"/>
            <a:ext cx="405288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Các biểu tượng cỡ nhỏ</a:t>
            </a:r>
          </a:p>
        </p:txBody>
      </p:sp>
      <p:sp>
        <p:nvSpPr>
          <p:cNvPr id="10" name="Title 5"/>
          <p:cNvSpPr txBox="1">
            <a:spLocks/>
          </p:cNvSpPr>
          <p:nvPr/>
        </p:nvSpPr>
        <p:spPr bwMode="auto">
          <a:xfrm>
            <a:off x="5029200" y="3938588"/>
            <a:ext cx="41433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Các biểu tượng sắp xếp kiểu danh sách</a:t>
            </a:r>
          </a:p>
        </p:txBody>
      </p:sp>
      <p:sp>
        <p:nvSpPr>
          <p:cNvPr id="11" name="Title 5"/>
          <p:cNvSpPr txBox="1">
            <a:spLocks/>
          </p:cNvSpPr>
          <p:nvPr/>
        </p:nvSpPr>
        <p:spPr bwMode="auto">
          <a:xfrm>
            <a:off x="5000625" y="4479925"/>
            <a:ext cx="41433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Các biểu tượng sắp xếp kiểu chi tiết</a:t>
            </a:r>
          </a:p>
        </p:txBody>
      </p:sp>
      <p:cxnSp>
        <p:nvCxnSpPr>
          <p:cNvPr id="3" name="Straight Arrow Connector 2"/>
          <p:cNvCxnSpPr>
            <a:stCxn id="6" idx="1"/>
          </p:cNvCxnSpPr>
          <p:nvPr/>
        </p:nvCxnSpPr>
        <p:spPr>
          <a:xfrm flipH="1">
            <a:off x="4419600" y="1997075"/>
            <a:ext cx="1009650" cy="7937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1"/>
          </p:cNvCxnSpPr>
          <p:nvPr/>
        </p:nvCxnSpPr>
        <p:spPr>
          <a:xfrm flipH="1">
            <a:off x="4243388" y="2486025"/>
            <a:ext cx="1185862" cy="6873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1"/>
          </p:cNvCxnSpPr>
          <p:nvPr/>
        </p:nvCxnSpPr>
        <p:spPr>
          <a:xfrm flipH="1">
            <a:off x="4243388" y="3016250"/>
            <a:ext cx="1228725" cy="3508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1"/>
          </p:cNvCxnSpPr>
          <p:nvPr/>
        </p:nvCxnSpPr>
        <p:spPr>
          <a:xfrm flipH="1">
            <a:off x="4213225" y="3571875"/>
            <a:ext cx="1230313" cy="1793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957638" y="4000500"/>
            <a:ext cx="1228725" cy="1444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4057650" y="4235450"/>
            <a:ext cx="1074738" cy="4079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0" y="57150"/>
            <a:ext cx="91440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vi-VN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71438" y="57150"/>
            <a:ext cx="9001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altLang="en-US" sz="2400">
                <a:latin typeface="Times New Roman" pitchFamily="18" charset="0"/>
                <a:cs typeface="Times New Roman" pitchFamily="18" charset="0"/>
              </a:rPr>
              <a:t> b. Nối mỗi ô ở cột trái với ô ở cột phải dựa vào các thao tác em đã thực hiện ở Bước 1, Bước 2.</a:t>
            </a:r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02"/>
          <a:stretch>
            <a:fillRect/>
          </a:stretch>
        </p:blipFill>
        <p:spPr bwMode="auto">
          <a:xfrm>
            <a:off x="533400" y="887413"/>
            <a:ext cx="82296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895600" y="1657350"/>
            <a:ext cx="838200" cy="115411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895600" y="2233613"/>
            <a:ext cx="838200" cy="46037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895600" y="2749550"/>
            <a:ext cx="838200" cy="638175"/>
          </a:xfrm>
          <a:prstGeom prst="straightConnector1">
            <a:avLst/>
          </a:prstGeom>
          <a:ln w="57150">
            <a:solidFill>
              <a:srgbClr val="66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895600" y="1679575"/>
            <a:ext cx="838200" cy="1858963"/>
          </a:xfrm>
          <a:prstGeom prst="straightConnector1">
            <a:avLst/>
          </a:prstGeom>
          <a:ln w="57150">
            <a:solidFill>
              <a:srgbClr val="C35D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901950" y="3948113"/>
            <a:ext cx="838200" cy="638175"/>
          </a:xfrm>
          <a:prstGeom prst="straightConnector1">
            <a:avLst/>
          </a:prstGeom>
          <a:ln w="57150">
            <a:solidFill>
              <a:srgbClr val="FF6E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895600" y="4010025"/>
            <a:ext cx="838200" cy="515938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0" y="57150"/>
            <a:ext cx="91440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vi-VN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699" name="TextBox 16"/>
          <p:cNvSpPr txBox="1">
            <a:spLocks noChangeArrowheads="1"/>
          </p:cNvSpPr>
          <p:nvPr/>
        </p:nvSpPr>
        <p:spPr bwMode="auto">
          <a:xfrm>
            <a:off x="49213" y="128588"/>
            <a:ext cx="9043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CẦN NHỚ</a:t>
            </a:r>
          </a:p>
        </p:txBody>
      </p:sp>
      <p:sp>
        <p:nvSpPr>
          <p:cNvPr id="2" name="Cloud 1"/>
          <p:cNvSpPr/>
          <p:nvPr/>
        </p:nvSpPr>
        <p:spPr>
          <a:xfrm>
            <a:off x="152400" y="590550"/>
            <a:ext cx="8839200" cy="4419600"/>
          </a:xfrm>
          <a:prstGeom prst="cloud">
            <a:avLst/>
          </a:prstGeom>
          <a:solidFill>
            <a:schemeClr val="bg1"/>
          </a:solidFill>
          <a:ln>
            <a:solidFill>
              <a:srgbClr val="0B0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srgbClr val="0B03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1" name="TextBox 2"/>
          <p:cNvSpPr txBox="1">
            <a:spLocks noChangeArrowheads="1"/>
          </p:cNvSpPr>
          <p:nvPr/>
        </p:nvSpPr>
        <p:spPr bwMode="auto">
          <a:xfrm>
            <a:off x="1143000" y="1276350"/>
            <a:ext cx="7620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en-US" sz="200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 </a:t>
            </a:r>
            <a:r>
              <a:rPr lang="en-US" altLang="vi-VN" sz="2000">
                <a:latin typeface="Times New Roman" pitchFamily="18" charset="0"/>
                <a:cs typeface="Times New Roman" pitchFamily="18" charset="0"/>
              </a:rPr>
              <a:t>Cửa sổ chương trình quản lí tệp và thư mục có 2 ngăn: ngăn trái và ngăn phải</a:t>
            </a:r>
          </a:p>
        </p:txBody>
      </p:sp>
      <p:sp>
        <p:nvSpPr>
          <p:cNvPr id="29702" name="TextBox 2"/>
          <p:cNvSpPr txBox="1">
            <a:spLocks noChangeArrowheads="1"/>
          </p:cNvSpPr>
          <p:nvPr/>
        </p:nvSpPr>
        <p:spPr bwMode="auto">
          <a:xfrm>
            <a:off x="876300" y="2092325"/>
            <a:ext cx="7810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en-US" sz="200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 </a:t>
            </a:r>
            <a:r>
              <a:rPr lang="en-US" altLang="vi-VN" sz="2000">
                <a:latin typeface="Times New Roman" pitchFamily="18" charset="0"/>
                <a:cs typeface="Times New Roman" pitchFamily="18" charset="0"/>
              </a:rPr>
              <a:t>Ngoài cách mở thư mục trong ngăn phải đã học, bây giờ em biết thêm các thở thư mục từ ngăn trái trong cửa sổ computer.</a:t>
            </a:r>
          </a:p>
        </p:txBody>
      </p:sp>
      <p:sp>
        <p:nvSpPr>
          <p:cNvPr id="29703" name="TextBox 2"/>
          <p:cNvSpPr txBox="1">
            <a:spLocks noChangeArrowheads="1"/>
          </p:cNvSpPr>
          <p:nvPr/>
        </p:nvSpPr>
        <p:spPr bwMode="auto">
          <a:xfrm>
            <a:off x="533400" y="2857500"/>
            <a:ext cx="838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en-US" sz="200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 </a:t>
            </a:r>
            <a:r>
              <a:rPr lang="en-US" altLang="vi-VN" sz="2000">
                <a:latin typeface="Times New Roman" pitchFamily="18" charset="0"/>
                <a:cs typeface="Times New Roman" pitchFamily="18" charset="0"/>
              </a:rPr>
              <a:t>Ngăn trái cửa sổ giúp em quản lí các thư mục được thuận tiện, dể dàng.</a:t>
            </a:r>
          </a:p>
        </p:txBody>
      </p:sp>
      <p:sp>
        <p:nvSpPr>
          <p:cNvPr id="29704" name="TextBox 2"/>
          <p:cNvSpPr txBox="1">
            <a:spLocks noChangeArrowheads="1"/>
          </p:cNvSpPr>
          <p:nvPr/>
        </p:nvSpPr>
        <p:spPr bwMode="auto">
          <a:xfrm>
            <a:off x="681038" y="3463925"/>
            <a:ext cx="7429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en-US" sz="200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 </a:t>
            </a:r>
            <a:r>
              <a:rPr lang="en-US" altLang="vi-VN" sz="2000">
                <a:latin typeface="Times New Roman" pitchFamily="18" charset="0"/>
                <a:cs typeface="Times New Roman" pitchFamily="18" charset="0"/>
              </a:rPr>
              <a:t>Phối hợp sử dụng hai ngăn cửa sổ giúp em thực hiện các thao tác tạo, mở, sao chéo, xóa thư mục được nhanh chóng và thuận tiện.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757238" y="1701800"/>
            <a:ext cx="7853362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1" hangingPunct="1">
              <a:lnSpc>
                <a:spcPct val="130000"/>
              </a:lnSpc>
              <a:buFontTx/>
              <a:buChar char="-"/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link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GV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endParaRPr lang="en-US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30000"/>
              </a:lnSpc>
              <a:buFontTx/>
              <a:buChar char="-"/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trước 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2: Luyện tập</a:t>
            </a:r>
            <a:endParaRPr lang="vi-VN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914400" y="447675"/>
            <a:ext cx="6477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DẶN DÒ</a:t>
            </a:r>
            <a:endParaRPr lang="vi-VN" altLang="en-US" sz="2800" b="1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0724" name="AutoShape 2"/>
          <p:cNvSpPr>
            <a:spLocks noChangeArrowheads="1"/>
          </p:cNvSpPr>
          <p:nvPr/>
        </p:nvSpPr>
        <p:spPr bwMode="auto">
          <a:xfrm>
            <a:off x="58738" y="0"/>
            <a:ext cx="9009062" cy="508635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vi-VN">
              <a:solidFill>
                <a:srgbClr val="000000"/>
              </a:solidFill>
            </a:endParaRPr>
          </a:p>
        </p:txBody>
      </p:sp>
      <p:pic>
        <p:nvPicPr>
          <p:cNvPr id="30725" name="Picture 2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73194" y="-115094"/>
            <a:ext cx="10287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77813" y="3946525"/>
            <a:ext cx="95885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ChangeArrowheads="1"/>
          </p:cNvSpPr>
          <p:nvPr/>
        </p:nvSpPr>
        <p:spPr bwMode="auto">
          <a:xfrm>
            <a:off x="58738" y="0"/>
            <a:ext cx="9009062" cy="508635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68589" tIns="34295" rIns="68589" bIns="34295" anchor="ctr"/>
          <a:lstStyle/>
          <a:p>
            <a:pPr eaLnBrk="1" hangingPunct="1"/>
            <a:endParaRPr lang="vi-VN" altLang="vi-VN"/>
          </a:p>
        </p:txBody>
      </p:sp>
      <p:sp>
        <p:nvSpPr>
          <p:cNvPr id="3" name="WordArt 13"/>
          <p:cNvSpPr>
            <a:spLocks noChangeArrowheads="1" noChangeShapeType="1" noTextEdit="1"/>
          </p:cNvSpPr>
          <p:nvPr/>
        </p:nvSpPr>
        <p:spPr bwMode="auto">
          <a:xfrm>
            <a:off x="1295400" y="1143000"/>
            <a:ext cx="6934200" cy="42291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vi-VN" sz="3000" b="1" kern="10">
              <a:ln w="28575">
                <a:solidFill>
                  <a:srgbClr val="FF3300"/>
                </a:solidFill>
                <a:round/>
                <a:headEnd/>
                <a:tailEnd/>
              </a:ln>
              <a:solidFill>
                <a:schemeClr val="folHlink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1748" name="Picture 15" descr="67088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00450"/>
            <a:ext cx="144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2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3850" y="-171450"/>
            <a:ext cx="1028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158751" y="4030662"/>
            <a:ext cx="95885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1613" y="4189413"/>
            <a:ext cx="12779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54" name="Group 16"/>
          <p:cNvGrpSpPr>
            <a:grpSpLocks/>
          </p:cNvGrpSpPr>
          <p:nvPr/>
        </p:nvGrpSpPr>
        <p:grpSpPr bwMode="auto">
          <a:xfrm>
            <a:off x="68263" y="728663"/>
            <a:ext cx="8802687" cy="2144712"/>
            <a:chOff x="218804" y="2133600"/>
            <a:chExt cx="11734800" cy="1249774"/>
          </a:xfrm>
        </p:grpSpPr>
        <p:sp>
          <p:nvSpPr>
            <p:cNvPr id="31755" name="WordArt 5"/>
            <p:cNvSpPr>
              <a:spLocks noChangeArrowheads="1" noChangeShapeType="1" noTextEdit="1"/>
            </p:cNvSpPr>
            <p:nvPr/>
          </p:nvSpPr>
          <p:spPr bwMode="invGray">
            <a:xfrm>
              <a:off x="2055812" y="2133600"/>
              <a:ext cx="8610600" cy="685800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vi-VN" sz="3300" b="1" kern="10">
                  <a:ln w="19050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53882" dir="2700000" algn="ctr" rotWithShape="0">
                      <a:schemeClr val="tx1">
                        <a:alpha val="50000"/>
                      </a:schemeClr>
                    </a:outerShdw>
                  </a:effectLst>
                  <a:latin typeface="Arial"/>
                  <a:cs typeface="Arial"/>
                </a:rPr>
                <a:t>CHÚC CÁC CON NHIỀU SỨC KHỎE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8804" y="3087469"/>
              <a:ext cx="11734800" cy="295905"/>
            </a:xfrm>
            <a:prstGeom prst="rect">
              <a:avLst/>
            </a:prstGeom>
            <a:noFill/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7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Chăm</a:t>
              </a:r>
              <a:r>
                <a:rPr lang="en-US" sz="27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ngoan</a:t>
              </a:r>
              <a:r>
                <a:rPr lang="en-US" sz="27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7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27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giỏi</a:t>
              </a:r>
              <a:r>
                <a:rPr lang="en-US" sz="27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" y="1520825"/>
            <a:ext cx="9144000" cy="1543050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1: 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MÁY TÍNH </a:t>
            </a:r>
            <a:endParaRPr lang="en-US" sz="4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AutoShape 2"/>
          <p:cNvSpPr>
            <a:spLocks noChangeArrowheads="1"/>
          </p:cNvSpPr>
          <p:nvPr/>
        </p:nvSpPr>
        <p:spPr bwMode="auto">
          <a:xfrm>
            <a:off x="39688" y="57150"/>
            <a:ext cx="90678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vi-VN">
              <a:latin typeface="Arial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85850" y="1047750"/>
            <a:ext cx="66024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 1: KHÁM PHÁ MÁY TÍNH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2663825"/>
            <a:ext cx="9144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SGK </a:t>
            </a:r>
            <a:r>
              <a:rPr lang="en-US" sz="320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7</a:t>
            </a:r>
            <a:endParaRPr lang="en-US" sz="32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NHẠC NỀN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222384" y="459883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8302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39688" y="57150"/>
            <a:ext cx="90678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vi-VN">
              <a:latin typeface="Arial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984375" y="276225"/>
            <a:ext cx="6778625" cy="2143125"/>
            <a:chOff x="2294456" y="476484"/>
            <a:chExt cx="6547541" cy="2142706"/>
          </a:xfrm>
        </p:grpSpPr>
        <p:pic>
          <p:nvPicPr>
            <p:cNvPr id="11275" name="Picture 6" descr="C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765354">
              <a:off x="2294456" y="1290438"/>
              <a:ext cx="2578095" cy="1328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ounded Rectangle 28"/>
            <p:cNvSpPr/>
            <p:nvPr/>
          </p:nvSpPr>
          <p:spPr bwMode="auto">
            <a:xfrm>
              <a:off x="4574595" y="476484"/>
              <a:ext cx="4267402" cy="1304670"/>
            </a:xfrm>
            <a:prstGeom prst="roundRect">
              <a:avLst/>
            </a:prstGeom>
            <a:noFill/>
            <a:ln>
              <a:solidFill>
                <a:srgbClr val="97D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n-US" sz="2400">
                  <a:solidFill>
                    <a:srgbClr val="97DC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 quen với cửa sổ chương trình quản lí tệp và thư mục.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752600" y="1751013"/>
            <a:ext cx="7010400" cy="1430337"/>
            <a:chOff x="2133599" y="1751015"/>
            <a:chExt cx="6771734" cy="1430459"/>
          </a:xfrm>
        </p:grpSpPr>
        <p:pic>
          <p:nvPicPr>
            <p:cNvPr id="11273" name="Picture 7" descr="Cov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599" y="2343150"/>
              <a:ext cx="2689863" cy="415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ounded Rectangle 29"/>
            <p:cNvSpPr/>
            <p:nvPr/>
          </p:nvSpPr>
          <p:spPr bwMode="auto">
            <a:xfrm>
              <a:off x="4643864" y="1751015"/>
              <a:ext cx="4261469" cy="1430459"/>
            </a:xfrm>
            <a:prstGeom prst="roundRect">
              <a:avLst/>
            </a:prstGeom>
            <a:noFill/>
            <a:ln>
              <a:solidFill>
                <a:srgbClr val="FF6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hangingPunct="1">
                <a:defRPr/>
              </a:pPr>
              <a:r>
                <a:rPr lang="en-US" sz="2400">
                  <a:solidFill>
                    <a:srgbClr val="FF6E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 hiện được các thao tác điều khiển cửa sổ và cách hiên thị các biểu tượng trong mỗi ngăn của cửa sổ.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973263" y="2573338"/>
            <a:ext cx="6789737" cy="2284412"/>
            <a:chOff x="2380450" y="2575403"/>
            <a:chExt cx="6558105" cy="2284622"/>
          </a:xfrm>
        </p:grpSpPr>
        <p:pic>
          <p:nvPicPr>
            <p:cNvPr id="11271" name="Picture 8" descr="Cov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301770">
              <a:off x="2380450" y="2575403"/>
              <a:ext cx="2438398" cy="1538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ounded Rectangle 30"/>
            <p:cNvSpPr/>
            <p:nvPr/>
          </p:nvSpPr>
          <p:spPr bwMode="auto">
            <a:xfrm>
              <a:off x="4586929" y="3343824"/>
              <a:ext cx="4351626" cy="1516201"/>
            </a:xfrm>
            <a:prstGeom prst="roundRect">
              <a:avLst/>
            </a:prstGeom>
            <a:noFill/>
            <a:ln>
              <a:solidFill>
                <a:srgbClr val="C500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hangingPunct="1">
                <a:defRPr/>
              </a:pPr>
              <a:r>
                <a:rPr lang="en-US" sz="2400">
                  <a:solidFill>
                    <a:srgbClr val="C5008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 hiện được các thao tác như: tạo, mở, sao chép, xóa đối với thư mục/tệp trong chương trình quản lí tệp và thư mục.</a:t>
              </a:r>
            </a:p>
          </p:txBody>
        </p:sp>
      </p:grpSp>
      <p:pic>
        <p:nvPicPr>
          <p:cNvPr id="19" name="Picture 4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5" y="1758950"/>
            <a:ext cx="2968625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NHẠC NỀN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9222384" y="459883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0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8302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0" y="57150"/>
            <a:ext cx="91440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vi-VN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" y="747713"/>
            <a:ext cx="53673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Những gì em đã biết</a:t>
            </a:r>
          </a:p>
        </p:txBody>
      </p:sp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100013" y="209550"/>
            <a:ext cx="9043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0825" y="1185863"/>
            <a:ext cx="881697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a. Điền từ, cụm từ thích hợp vào chỗ chấm (…).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1000" y="1657350"/>
            <a:ext cx="866775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 Mỗi bài vẽ, soạn thảo văn bản, trình chiếu được lưu trên máy tính gọi là…………………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 Thư mục là nơi chứa ……………………………………......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 Để nhìn thấy được bên trong máy tính, em…………………………   vào biểu tượng              trên màn hình để mở cửa sổ Computer.</a:t>
            </a:r>
          </a:p>
        </p:txBody>
      </p:sp>
      <p:sp>
        <p:nvSpPr>
          <p:cNvPr id="9" name="Text Box 343"/>
          <p:cNvSpPr txBox="1">
            <a:spLocks noChangeArrowheads="1"/>
          </p:cNvSpPr>
          <p:nvPr/>
        </p:nvSpPr>
        <p:spPr bwMode="auto">
          <a:xfrm>
            <a:off x="1371600" y="2247900"/>
            <a:ext cx="26781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tệp (tệp tin)</a:t>
            </a:r>
            <a:endParaRPr lang="en-US" altLang="en-US" sz="28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343"/>
          <p:cNvSpPr txBox="1">
            <a:spLocks noChangeArrowheads="1"/>
          </p:cNvSpPr>
          <p:nvPr/>
        </p:nvSpPr>
        <p:spPr bwMode="auto">
          <a:xfrm>
            <a:off x="3298825" y="2989263"/>
            <a:ext cx="52022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thư mục con và tệp</a:t>
            </a:r>
            <a:r>
              <a:rPr lang="nl-NL" altLang="en-US" sz="2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alt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(tệp tin)</a:t>
            </a:r>
            <a:endParaRPr lang="en-US" altLang="en-US" sz="28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343"/>
          <p:cNvSpPr txBox="1">
            <a:spLocks noChangeArrowheads="1"/>
          </p:cNvSpPr>
          <p:nvPr/>
        </p:nvSpPr>
        <p:spPr bwMode="auto">
          <a:xfrm>
            <a:off x="5715000" y="3713163"/>
            <a:ext cx="281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nháy đúp chuột </a:t>
            </a:r>
          </a:p>
        </p:txBody>
      </p:sp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2063" y="4271963"/>
            <a:ext cx="652462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0" y="57150"/>
            <a:ext cx="91440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vi-VN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1775" y="200025"/>
            <a:ext cx="8816975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 typeface="Arial" charset="0"/>
              <a:buNone/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nl-NL" altLang="en-US" sz="2400" b="1">
                <a:latin typeface="Times New Roman" pitchFamily="18" charset="0"/>
                <a:cs typeface="Times New Roman" pitchFamily="18" charset="0"/>
              </a:rPr>
              <a:t>Quan sát hình, điền từ/cụm từ thích hợp</a:t>
            </a:r>
            <a:r>
              <a:rPr lang="nl-NL" altLang="en-US" sz="24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altLang="en-US" sz="2400" b="1">
                <a:latin typeface="Times New Roman" pitchFamily="18" charset="0"/>
                <a:cs typeface="Times New Roman" pitchFamily="18" charset="0"/>
              </a:rPr>
              <a:t>vào chỗ chấm (...) rồi trả lời các câu hỏi.</a:t>
            </a:r>
            <a:endParaRPr lang="en-US" alt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8" y="1149350"/>
            <a:ext cx="5638800" cy="371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911850" y="1958975"/>
            <a:ext cx="2816225" cy="56991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908675" y="2763838"/>
            <a:ext cx="2819400" cy="569912"/>
          </a:xfrm>
          <a:prstGeom prst="rect">
            <a:avLst/>
          </a:prstGeom>
          <a:noFill/>
          <a:ln w="25400">
            <a:solidFill>
              <a:srgbClr val="FF33CC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688138" y="1971675"/>
            <a:ext cx="1624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 mục</a:t>
            </a:r>
            <a:endParaRPr lang="en-US" alt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794500" y="2782888"/>
            <a:ext cx="8223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endParaRPr lang="en-US" alt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 animBg="1"/>
      <p:bldP spid="19" grpId="0" animBg="1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2"/>
          <p:cNvSpPr>
            <a:spLocks noChangeArrowheads="1"/>
          </p:cNvSpPr>
          <p:nvPr/>
        </p:nvSpPr>
        <p:spPr bwMode="auto">
          <a:xfrm>
            <a:off x="0" y="57150"/>
            <a:ext cx="91440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vi-VN" sz="240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476" y="178513"/>
            <a:ext cx="4145722" cy="3746585"/>
          </a:xfrm>
          <a:prstGeom prst="rect">
            <a:avLst/>
          </a:prstGeom>
          <a:ln w="28575" cap="sq" cmpd="thickThin">
            <a:solidFill>
              <a:srgbClr val="6600CC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340" name="TextBox 9"/>
          <p:cNvSpPr txBox="1">
            <a:spLocks noChangeArrowheads="1"/>
          </p:cNvSpPr>
          <p:nvPr/>
        </p:nvSpPr>
        <p:spPr bwMode="auto">
          <a:xfrm>
            <a:off x="160338" y="342900"/>
            <a:ext cx="444023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Thư mục nào đang mở?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9700" y="1000125"/>
            <a:ext cx="43799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- Thư mục KHIÊM đang mở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2875" y="1843088"/>
            <a:ext cx="44577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Trong thư mục đang mở em thấy những gì?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33350" y="2773363"/>
            <a:ext cx="4679950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- Trong thư mục đang mở em thấy:</a:t>
            </a:r>
          </a:p>
          <a:p>
            <a:pPr algn="just"/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Thư mục con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: Soanthao, Trinhchieu, Ve.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60338" y="4168775"/>
            <a:ext cx="8983662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Tệp: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Bai2Ve.bmp, Bai1Trchieu.pptx, Bai2Trchieu.pptx,  Bai1SoanThao.docx, Bai2SoanThao.docx.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581400" y="508000"/>
            <a:ext cx="4800600" cy="7112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eft Brace 6"/>
          <p:cNvSpPr/>
          <p:nvPr/>
        </p:nvSpPr>
        <p:spPr>
          <a:xfrm>
            <a:off x="6781800" y="1000125"/>
            <a:ext cx="163513" cy="504825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Left Brace 21"/>
          <p:cNvSpPr/>
          <p:nvPr/>
        </p:nvSpPr>
        <p:spPr>
          <a:xfrm>
            <a:off x="6781800" y="1798638"/>
            <a:ext cx="163513" cy="620712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3" name="Straight Arrow Connector 22"/>
          <p:cNvCxnSpPr>
            <a:endCxn id="7" idx="1"/>
          </p:cNvCxnSpPr>
          <p:nvPr/>
        </p:nvCxnSpPr>
        <p:spPr>
          <a:xfrm flipV="1">
            <a:off x="2352675" y="1252538"/>
            <a:ext cx="4429125" cy="21082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22" idx="1"/>
          </p:cNvCxnSpPr>
          <p:nvPr/>
        </p:nvCxnSpPr>
        <p:spPr>
          <a:xfrm flipV="1">
            <a:off x="914400" y="2109788"/>
            <a:ext cx="5867400" cy="22447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7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0" y="57150"/>
            <a:ext cx="91440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vi-VN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1775" y="200025"/>
            <a:ext cx="8816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 typeface="Arial" charset="0"/>
              <a:buNone/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c. Đ</a:t>
            </a:r>
            <a:r>
              <a:rPr lang="nl-NL" altLang="en-US" sz="2400" b="1">
                <a:latin typeface="Times New Roman" pitchFamily="18" charset="0"/>
                <a:cs typeface="Times New Roman" pitchFamily="18" charset="0"/>
              </a:rPr>
              <a:t>iền cụm từ thích hợp</a:t>
            </a:r>
            <a:r>
              <a:rPr lang="nl-NL" altLang="en-US" sz="24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altLang="en-US" sz="2400" b="1">
                <a:latin typeface="Times New Roman" pitchFamily="18" charset="0"/>
                <a:cs typeface="Times New Roman" pitchFamily="18" charset="0"/>
              </a:rPr>
              <a:t>vào chỗ chấm (...).</a:t>
            </a:r>
            <a:endParaRPr lang="en-US" alt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14463"/>
            <a:ext cx="7553325" cy="3519487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343"/>
          <p:cNvSpPr txBox="1">
            <a:spLocks noChangeArrowheads="1"/>
          </p:cNvSpPr>
          <p:nvPr/>
        </p:nvSpPr>
        <p:spPr bwMode="auto">
          <a:xfrm>
            <a:off x="2914650" y="4319588"/>
            <a:ext cx="2382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ổ đĩa</a:t>
            </a:r>
          </a:p>
        </p:txBody>
      </p:sp>
      <p:sp>
        <p:nvSpPr>
          <p:cNvPr id="15366" name="Rectangle 1"/>
          <p:cNvSpPr>
            <a:spLocks noChangeArrowheads="1"/>
          </p:cNvSpPr>
          <p:nvPr/>
        </p:nvSpPr>
        <p:spPr bwMode="auto">
          <a:xfrm>
            <a:off x="381000" y="723900"/>
            <a:ext cx="853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altLang="en-US" sz="2400">
                <a:latin typeface="Times New Roman" pitchFamily="18" charset="0"/>
                <a:cs typeface="Times New Roman" pitchFamily="18" charset="0"/>
              </a:rPr>
              <a:t> - Khi cửa sổ máy tính đang mở, em thấy những gì?</a:t>
            </a:r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0" y="57150"/>
            <a:ext cx="91440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vi-VN" sz="24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79413" y="438150"/>
            <a:ext cx="4419600" cy="512763"/>
            <a:chOff x="533400" y="462642"/>
            <a:chExt cx="4419600" cy="513373"/>
          </a:xfrm>
        </p:grpSpPr>
        <p:sp>
          <p:nvSpPr>
            <p:cNvPr id="16394" name="TextBox 2"/>
            <p:cNvSpPr txBox="1">
              <a:spLocks noChangeArrowheads="1"/>
            </p:cNvSpPr>
            <p:nvPr/>
          </p:nvSpPr>
          <p:spPr bwMode="auto">
            <a:xfrm>
              <a:off x="533400" y="514350"/>
              <a:ext cx="4419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400">
                  <a:latin typeface="Times New Roman" pitchFamily="18" charset="0"/>
                  <a:cs typeface="Times New Roman" pitchFamily="18" charset="0"/>
                </a:rPr>
                <a:t>Khi nháy đúp vào biểu tượng       ,   </a:t>
              </a:r>
            </a:p>
          </p:txBody>
        </p:sp>
        <p:pic>
          <p:nvPicPr>
            <p:cNvPr id="16395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3656" y="462642"/>
              <a:ext cx="488950" cy="455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19625" y="506413"/>
            <a:ext cx="3457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cửa sổ Computer được mở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96838" y="376238"/>
            <a:ext cx="8839200" cy="3970337"/>
            <a:chOff x="206828" y="1363446"/>
            <a:chExt cx="8839201" cy="3970318"/>
          </a:xfrm>
        </p:grpSpPr>
        <p:sp>
          <p:nvSpPr>
            <p:cNvPr id="16390" name="TextBox 5"/>
            <p:cNvSpPr txBox="1">
              <a:spLocks noChangeArrowheads="1"/>
            </p:cNvSpPr>
            <p:nvPr/>
          </p:nvSpPr>
          <p:spPr bwMode="auto">
            <a:xfrm>
              <a:off x="206828" y="1363446"/>
              <a:ext cx="8839201" cy="3970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altLang="en-US" sz="2400">
                  <a:latin typeface="Times New Roman" pitchFamily="18" charset="0"/>
                  <a:cs typeface="Times New Roman" pitchFamily="18" charset="0"/>
                </a:rPr>
                <a:t>                                                                                                       em có thể nhìn thấy được “ bên trong” máy tính. Cửa sổ Computer được mở là do một chương trình phần mềm gọi chương trình quản lí tệp và thư mục đã được khởi động.</a:t>
              </a:r>
            </a:p>
            <a:p>
              <a:pPr>
                <a:lnSpc>
                  <a:spcPct val="150000"/>
                </a:lnSpc>
              </a:pPr>
              <a:r>
                <a:rPr lang="en-US" altLang="en-US" sz="2400">
                  <a:latin typeface="Times New Roman" pitchFamily="18" charset="0"/>
                  <a:cs typeface="Times New Roman" pitchFamily="18" charset="0"/>
                </a:rPr>
                <a:t>Điều này giống như nháy đúp chuột vào các biểu tượng        ,       ,      , thì chương trình soạn thảo văn bản (word), chương trình thiết kế bài trình chiếu (PowerPoint), chương trình tập vẽ (Paint) được khởi động.        </a:t>
              </a:r>
            </a:p>
          </p:txBody>
        </p:sp>
        <p:pic>
          <p:nvPicPr>
            <p:cNvPr id="1639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0820" y="3505699"/>
              <a:ext cx="521203" cy="509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9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3076" y="3505699"/>
              <a:ext cx="500744" cy="5217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93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0900" y="3505700"/>
              <a:ext cx="446324" cy="509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94&quot;/&gt;&lt;/object&gt;&lt;object type=&quot;3&quot; unique_id=&quot;10004&quot;&gt;&lt;property id=&quot;20148&quot; value=&quot;5&quot;/&gt;&lt;property id=&quot;20300&quot; value=&quot;Slide 2&quot;/&gt;&lt;property id=&quot;20307&quot; value=&quot;259&quot;/&gt;&lt;/object&gt;&lt;object type=&quot;3&quot; unique_id=&quot;10018&quot;&gt;&lt;property id=&quot;20148&quot; value=&quot;5&quot;/&gt;&lt;property id=&quot;20300&quot; value=&quot;Slide 23&quot;/&gt;&lt;property id=&quot;20307&quot; value=&quot;290&quot;/&gt;&lt;/object&gt;&lt;object type=&quot;3&quot; unique_id=&quot;10019&quot;&gt;&lt;property id=&quot;20148&quot; value=&quot;5&quot;/&gt;&lt;property id=&quot;20300&quot; value=&quot;Slide 24&quot;/&gt;&lt;property id=&quot;20307&quot; value=&quot;298&quot;/&gt;&lt;/object&gt;&lt;object type=&quot;3&quot; unique_id=&quot;67485&quot;&gt;&lt;property id=&quot;20148&quot; value=&quot;5&quot;/&gt;&lt;property id=&quot;20300&quot; value=&quot;Slide 3 - &amp;quot;BÀI 1: KHÁM PHÁ MÁY TÍNH &amp;quot;&quot;/&gt;&lt;property id=&quot;20307&quot; value=&quot;369&quot;/&gt;&lt;/object&gt;&lt;object type=&quot;3&quot; unique_id=&quot;67615&quot;&gt;&lt;property id=&quot;20148&quot; value=&quot;5&quot;/&gt;&lt;property id=&quot;20300&quot; value=&quot;Slide 22&quot;/&gt;&lt;property id=&quot;20307&quot; value=&quot;371&quot;/&gt;&lt;/object&gt;&lt;object type=&quot;3&quot; unique_id=&quot;68628&quot;&gt;&lt;property id=&quot;20148&quot; value=&quot;5&quot;/&gt;&lt;property id=&quot;20300&quot; value=&quot;Slide 4&quot;/&gt;&lt;property id=&quot;20307&quot; value=&quot;387&quot;/&gt;&lt;/object&gt;&lt;object type=&quot;3&quot; unique_id=&quot;68771&quot;&gt;&lt;property id=&quot;20148&quot; value=&quot;5&quot;/&gt;&lt;property id=&quot;20300&quot; value=&quot;Slide 5&quot;/&gt;&lt;property id=&quot;20307&quot; value=&quot;409&quot;/&gt;&lt;/object&gt;&lt;object type=&quot;3&quot; unique_id=&quot;69144&quot;&gt;&lt;property id=&quot;20148&quot; value=&quot;5&quot;/&gt;&lt;property id=&quot;20300&quot; value=&quot;Slide 6&quot;/&gt;&lt;property id=&quot;20307&quot; value=&quot;410&quot;/&gt;&lt;/object&gt;&lt;object type=&quot;3&quot; unique_id=&quot;69263&quot;&gt;&lt;property id=&quot;20148&quot; value=&quot;5&quot;/&gt;&lt;property id=&quot;20300&quot; value=&quot;Slide 7&quot;/&gt;&lt;property id=&quot;20307&quot; value=&quot;411&quot;/&gt;&lt;/object&gt;&lt;object type=&quot;3&quot; unique_id=&quot;69538&quot;&gt;&lt;property id=&quot;20148&quot; value=&quot;5&quot;/&gt;&lt;property id=&quot;20300&quot; value=&quot;Slide 8&quot;/&gt;&lt;property id=&quot;20307&quot; value=&quot;412&quot;/&gt;&lt;/object&gt;&lt;object type=&quot;3&quot; unique_id=&quot;69806&quot;&gt;&lt;property id=&quot;20148&quot; value=&quot;5&quot;/&gt;&lt;property id=&quot;20300&quot; value=&quot;Slide 10&quot;/&gt;&lt;property id=&quot;20307&quot; value=&quot;413&quot;/&gt;&lt;/object&gt;&lt;object type=&quot;3&quot; unique_id=&quot;69807&quot;&gt;&lt;property id=&quot;20148&quot; value=&quot;5&quot;/&gt;&lt;property id=&quot;20300&quot; value=&quot;Slide 9&quot;/&gt;&lt;property id=&quot;20307&quot; value=&quot;414&quot;/&gt;&lt;/object&gt;&lt;object type=&quot;3&quot; unique_id=&quot;70005&quot;&gt;&lt;property id=&quot;20148&quot; value=&quot;5&quot;/&gt;&lt;property id=&quot;20300&quot; value=&quot;Slide 11&quot;/&gt;&lt;property id=&quot;20307&quot; value=&quot;415&quot;/&gt;&lt;/object&gt;&lt;object type=&quot;3&quot; unique_id=&quot;70006&quot;&gt;&lt;property id=&quot;20148&quot; value=&quot;5&quot;/&gt;&lt;property id=&quot;20300&quot; value=&quot;Slide 12&quot;/&gt;&lt;property id=&quot;20307&quot; value=&quot;416&quot;/&gt;&lt;/object&gt;&lt;object type=&quot;3&quot; unique_id=&quot;70212&quot;&gt;&lt;property id=&quot;20148&quot; value=&quot;5&quot;/&gt;&lt;property id=&quot;20300&quot; value=&quot;Slide 15&quot;/&gt;&lt;property id=&quot;20307&quot; value=&quot;417&quot;/&gt;&lt;/object&gt;&lt;object type=&quot;3&quot; unique_id=&quot;70362&quot;&gt;&lt;property id=&quot;20148&quot; value=&quot;5&quot;/&gt;&lt;property id=&quot;20300&quot; value=&quot;Slide 13&quot;/&gt;&lt;property id=&quot;20307&quot; value=&quot;418&quot;/&gt;&lt;/object&gt;&lt;object type=&quot;3&quot; unique_id=&quot;70363&quot;&gt;&lt;property id=&quot;20148&quot; value=&quot;5&quot;/&gt;&lt;property id=&quot;20300&quot; value=&quot;Slide 14&quot;/&gt;&lt;property id=&quot;20307&quot; value=&quot;419&quot;/&gt;&lt;/object&gt;&lt;object type=&quot;3&quot; unique_id=&quot;70624&quot;&gt;&lt;property id=&quot;20148&quot; value=&quot;5&quot;/&gt;&lt;property id=&quot;20300&quot; value=&quot;Slide 16&quot;/&gt;&lt;property id=&quot;20307&quot; value=&quot;420&quot;/&gt;&lt;/object&gt;&lt;object type=&quot;3&quot; unique_id=&quot;70625&quot;&gt;&lt;property id=&quot;20148&quot; value=&quot;5&quot;/&gt;&lt;property id=&quot;20300&quot; value=&quot;Slide 17&quot;/&gt;&lt;property id=&quot;20307&quot; value=&quot;421&quot;/&gt;&lt;/object&gt;&lt;object type=&quot;3&quot; unique_id=&quot;70817&quot;&gt;&lt;property id=&quot;20148&quot; value=&quot;5&quot;/&gt;&lt;property id=&quot;20300&quot; value=&quot;Slide 18&quot;/&gt;&lt;property id=&quot;20307&quot; value=&quot;422&quot;/&gt;&lt;/object&gt;&lt;object type=&quot;3&quot; unique_id=&quot;70818&quot;&gt;&lt;property id=&quot;20148&quot; value=&quot;5&quot;/&gt;&lt;property id=&quot;20300&quot; value=&quot;Slide 19&quot;/&gt;&lt;property id=&quot;20307&quot; value=&quot;423&quot;/&gt;&lt;/object&gt;&lt;object type=&quot;3&quot; unique_id=&quot;70819&quot;&gt;&lt;property id=&quot;20148&quot; value=&quot;5&quot;/&gt;&lt;property id=&quot;20300&quot; value=&quot;Slide 20&quot;/&gt;&lt;property id=&quot;20307&quot; value=&quot;424&quot;/&gt;&lt;/object&gt;&lt;object type=&quot;3&quot; unique_id=&quot;70975&quot;&gt;&lt;property id=&quot;20148&quot; value=&quot;5&quot;/&gt;&lt;property id=&quot;20300&quot; value=&quot;Slide 21&quot;/&gt;&lt;property id=&quot;20307&quot; value=&quot;425&quot;/&gt;&lt;/object&gt;&lt;/object&gt;&lt;object type=&quot;8&quot; unique_id=&quot;1003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6219</TotalTime>
  <Words>1130</Words>
  <Application>Microsoft Office PowerPoint</Application>
  <PresentationFormat>On-screen Show (16:9)</PresentationFormat>
  <Paragraphs>98</Paragraphs>
  <Slides>26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Office Theme</vt:lpstr>
      <vt:lpstr>1_Office Theme</vt:lpstr>
      <vt:lpstr>Slipstream</vt:lpstr>
      <vt:lpstr>Slide 0</vt:lpstr>
      <vt:lpstr>Slide 1</vt:lpstr>
      <vt:lpstr>BÀI 1: KHÁM PHÁ MÁY TÍNH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8.1 VS8 X64</dc:creator>
  <cp:lastModifiedBy>Nhulam</cp:lastModifiedBy>
  <cp:revision>584</cp:revision>
  <dcterms:created xsi:type="dcterms:W3CDTF">2020-04-13T08:40:05Z</dcterms:created>
  <dcterms:modified xsi:type="dcterms:W3CDTF">2021-09-05T09:40:01Z</dcterms:modified>
</cp:coreProperties>
</file>